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4" r:id="rId3"/>
    <p:sldId id="265" r:id="rId4"/>
    <p:sldId id="266" r:id="rId5"/>
    <p:sldId id="267" r:id="rId6"/>
    <p:sldId id="270" r:id="rId7"/>
    <p:sldId id="268" r:id="rId8"/>
    <p:sldId id="269" r:id="rId9"/>
    <p:sldId id="257" r:id="rId10"/>
    <p:sldId id="273" r:id="rId11"/>
    <p:sldId id="274" r:id="rId12"/>
    <p:sldId id="277" r:id="rId13"/>
    <p:sldId id="260" r:id="rId14"/>
    <p:sldId id="262" r:id="rId15"/>
    <p:sldId id="276" r:id="rId16"/>
    <p:sldId id="263" r:id="rId17"/>
    <p:sldId id="272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6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2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01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8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26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0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6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19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83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7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25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86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61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41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5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7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8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3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0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76E0-B012-4165-85B7-D70038CF650A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07844-1A43-4B29-A254-83FE93CEA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0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50" r:id="rId4"/>
    <p:sldLayoutId id="2147483675" r:id="rId5"/>
    <p:sldLayoutId id="2147483674" r:id="rId6"/>
    <p:sldLayoutId id="2147483673" r:id="rId7"/>
    <p:sldLayoutId id="2147483672" r:id="rId8"/>
    <p:sldLayoutId id="2147483670" r:id="rId9"/>
    <p:sldLayoutId id="2147483669" r:id="rId10"/>
    <p:sldLayoutId id="2147483668" r:id="rId11"/>
    <p:sldLayoutId id="2147483667" r:id="rId12"/>
    <p:sldLayoutId id="2147483666" r:id="rId13"/>
    <p:sldLayoutId id="2147483665" r:id="rId14"/>
    <p:sldLayoutId id="2147483663" r:id="rId15"/>
    <p:sldLayoutId id="2147483662" r:id="rId16"/>
    <p:sldLayoutId id="2147483661" r:id="rId17"/>
    <p:sldLayoutId id="214748366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jpe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7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039" y="1362042"/>
            <a:ext cx="2561120" cy="2928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8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1524000"/>
            <a:ext cx="4782003" cy="2732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379" y="765970"/>
            <a:ext cx="376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82" y="4231120"/>
            <a:ext cx="2221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itchFamily="66" charset="0"/>
              </a:rPr>
              <a:t>ogre (n)</a:t>
            </a:r>
          </a:p>
          <a:p>
            <a:pPr algn="ctr"/>
            <a:r>
              <a:rPr lang="vi-VN" sz="3600" dirty="0"/>
              <a:t>/ˈoʊɡɚ/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0068" y="4197389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itchFamily="66" charset="0"/>
              </a:rPr>
              <a:t>greedy (a)</a:t>
            </a:r>
          </a:p>
          <a:p>
            <a:pPr algn="ctr"/>
            <a:r>
              <a:rPr lang="vi-VN" sz="3600" dirty="0"/>
              <a:t>/ˈɡri:di/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2052" name="Picture 4" descr="Sly As A Fox Quotes. Quotes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20" y="853606"/>
            <a:ext cx="1935539" cy="33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74671" y="4162028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itchFamily="66" charset="0"/>
              </a:rPr>
              <a:t>cunning (a)</a:t>
            </a:r>
          </a:p>
          <a:p>
            <a:pPr algn="ctr"/>
            <a:r>
              <a:rPr lang="vi-VN" sz="3600" dirty="0"/>
              <a:t> /ˈkʌnɪŋ/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827F9-02B3-463E-A82C-2EF8825E1174}"/>
              </a:ext>
            </a:extLst>
          </p:cNvPr>
          <p:cNvSpPr txBox="1"/>
          <p:nvPr/>
        </p:nvSpPr>
        <p:spPr>
          <a:xfrm>
            <a:off x="891791" y="5397718"/>
            <a:ext cx="1594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Yêu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tinh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FE298-EF71-4557-84D2-4ED6597CF2B2}"/>
              </a:ext>
            </a:extLst>
          </p:cNvPr>
          <p:cNvSpPr txBox="1"/>
          <p:nvPr/>
        </p:nvSpPr>
        <p:spPr>
          <a:xfrm>
            <a:off x="3490272" y="5451975"/>
            <a:ext cx="184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lam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FE506-715D-479D-A52D-7BF8863E2E18}"/>
              </a:ext>
            </a:extLst>
          </p:cNvPr>
          <p:cNvSpPr txBox="1"/>
          <p:nvPr/>
        </p:nvSpPr>
        <p:spPr>
          <a:xfrm>
            <a:off x="6324606" y="5397718"/>
            <a:ext cx="196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Xảo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quyệt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1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erce cartoon li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8" y="1740116"/>
            <a:ext cx="3381875" cy="28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0058" y="838200"/>
            <a:ext cx="7627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733" y="4220524"/>
            <a:ext cx="334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itchFamily="66" charset="0"/>
              </a:rPr>
              <a:t>fierce</a:t>
            </a:r>
            <a:r>
              <a:rPr lang="vi-VN" sz="3600" dirty="0"/>
              <a:t>/fɪəs/</a:t>
            </a:r>
            <a:r>
              <a:rPr lang="en-US" sz="3600" b="1" dirty="0">
                <a:latin typeface="Comic Sans MS" pitchFamily="66" charset="0"/>
              </a:rPr>
              <a:t> (a)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5712" y="4442681"/>
            <a:ext cx="3197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itchFamily="66" charset="0"/>
              </a:rPr>
              <a:t>moderate (a)</a:t>
            </a:r>
          </a:p>
          <a:p>
            <a:pPr algn="ctr"/>
            <a:r>
              <a:rPr lang="vi-VN" sz="3600" dirty="0"/>
              <a:t>/ˈmɒdərət/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038" y="1484531"/>
            <a:ext cx="3487543" cy="2943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1D436-0CA3-4B2D-A4D5-E171730731F5}"/>
              </a:ext>
            </a:extLst>
          </p:cNvPr>
          <p:cNvSpPr txBox="1"/>
          <p:nvPr/>
        </p:nvSpPr>
        <p:spPr>
          <a:xfrm>
            <a:off x="1295400" y="4815702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Hung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dữ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C2B301-59B3-481D-B378-03A133EA53FC}"/>
              </a:ext>
            </a:extLst>
          </p:cNvPr>
          <p:cNvSpPr txBox="1"/>
          <p:nvPr/>
        </p:nvSpPr>
        <p:spPr>
          <a:xfrm>
            <a:off x="5003793" y="563348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Điều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độ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ôn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hòa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1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47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DF41F-0A63-4CBE-A4BF-F6955B95751E}"/>
              </a:ext>
            </a:extLst>
          </p:cNvPr>
          <p:cNvSpPr txBox="1"/>
          <p:nvPr/>
        </p:nvSpPr>
        <p:spPr>
          <a:xfrm>
            <a:off x="381000" y="1579717"/>
            <a:ext cx="37122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omic Sans MS" pitchFamily="66" charset="0"/>
              </a:rPr>
              <a:t>- ogre</a:t>
            </a:r>
            <a:r>
              <a:rPr lang="vi-VN" sz="3400" dirty="0"/>
              <a:t>/ˈoʊɡɚ</a:t>
            </a:r>
            <a:r>
              <a:rPr lang="en-US" sz="3400" dirty="0"/>
              <a:t> </a:t>
            </a:r>
            <a:r>
              <a:rPr lang="en-US" sz="3400" b="1" dirty="0">
                <a:latin typeface="Comic Sans MS" pitchFamily="66" charset="0"/>
              </a:rPr>
              <a:t>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D2430-7712-459B-94A1-68710CAE9F41}"/>
              </a:ext>
            </a:extLst>
          </p:cNvPr>
          <p:cNvSpPr txBox="1"/>
          <p:nvPr/>
        </p:nvSpPr>
        <p:spPr>
          <a:xfrm>
            <a:off x="316706" y="2301360"/>
            <a:ext cx="4580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omic Sans MS" pitchFamily="66" charset="0"/>
              </a:rPr>
              <a:t>- greedy</a:t>
            </a:r>
            <a:r>
              <a:rPr lang="vi-VN" sz="3400" dirty="0"/>
              <a:t>/ˈɡri:di</a:t>
            </a:r>
            <a:r>
              <a:rPr lang="en-US" sz="3400" dirty="0"/>
              <a:t>/</a:t>
            </a:r>
            <a:r>
              <a:rPr lang="en-US" sz="3400" b="1" dirty="0">
                <a:latin typeface="Comic Sans MS" pitchFamily="66" charset="0"/>
              </a:rPr>
              <a:t> 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A670D-A1AB-4630-904D-637A72284A43}"/>
              </a:ext>
            </a:extLst>
          </p:cNvPr>
          <p:cNvSpPr txBox="1"/>
          <p:nvPr/>
        </p:nvSpPr>
        <p:spPr>
          <a:xfrm>
            <a:off x="164307" y="3023003"/>
            <a:ext cx="5267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omic Sans MS" pitchFamily="66" charset="0"/>
              </a:rPr>
              <a:t>- cunning </a:t>
            </a:r>
            <a:r>
              <a:rPr lang="vi-VN" sz="3400" dirty="0"/>
              <a:t>/ˈkʌnɪŋ/</a:t>
            </a:r>
            <a:r>
              <a:rPr lang="en-US" sz="3400" b="1" dirty="0">
                <a:latin typeface="Comic Sans MS" pitchFamily="66" charset="0"/>
              </a:rPr>
              <a:t> 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A5281-E8EB-44E9-B5AE-2570DD684456}"/>
              </a:ext>
            </a:extLst>
          </p:cNvPr>
          <p:cNvSpPr txBox="1"/>
          <p:nvPr/>
        </p:nvSpPr>
        <p:spPr>
          <a:xfrm>
            <a:off x="47625" y="3743994"/>
            <a:ext cx="4580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omic Sans MS" pitchFamily="66" charset="0"/>
              </a:rPr>
              <a:t>- fierce</a:t>
            </a:r>
            <a:r>
              <a:rPr lang="vi-VN" sz="3400" dirty="0"/>
              <a:t>/fɪəs/</a:t>
            </a:r>
            <a:r>
              <a:rPr lang="en-US" sz="3400" b="1" dirty="0">
                <a:latin typeface="Comic Sans MS" pitchFamily="66" charset="0"/>
              </a:rPr>
              <a:t> 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4EC5B-0999-457B-B6EE-1486BCCB2C11}"/>
              </a:ext>
            </a:extLst>
          </p:cNvPr>
          <p:cNvSpPr txBox="1"/>
          <p:nvPr/>
        </p:nvSpPr>
        <p:spPr>
          <a:xfrm>
            <a:off x="321717" y="4465637"/>
            <a:ext cx="57742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Comic Sans MS" pitchFamily="66" charset="0"/>
              </a:rPr>
              <a:t>- moderate</a:t>
            </a:r>
            <a:r>
              <a:rPr lang="vi-VN" sz="3400" dirty="0"/>
              <a:t>/ˈmɒdərət/</a:t>
            </a:r>
            <a:r>
              <a:rPr lang="en-US" sz="3400" b="1" dirty="0">
                <a:latin typeface="Comic Sans MS" pitchFamily="66" charset="0"/>
              </a:rPr>
              <a:t> (a)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03476-CA1A-4927-82C3-95F33092B587}"/>
              </a:ext>
            </a:extLst>
          </p:cNvPr>
          <p:cNvSpPr txBox="1"/>
          <p:nvPr/>
        </p:nvSpPr>
        <p:spPr>
          <a:xfrm>
            <a:off x="609600" y="882766"/>
            <a:ext cx="3769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itchFamily="66" charset="0"/>
              </a:rPr>
              <a:t>I. New 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72941-EBE7-4F73-B47C-485438C59660}"/>
              </a:ext>
            </a:extLst>
          </p:cNvPr>
          <p:cNvSpPr txBox="1"/>
          <p:nvPr/>
        </p:nvSpPr>
        <p:spPr>
          <a:xfrm>
            <a:off x="5909866" y="1623211"/>
            <a:ext cx="139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Yêu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tinh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CB648-1BA2-4D5B-ACD2-DC6B7A910AE6}"/>
              </a:ext>
            </a:extLst>
          </p:cNvPr>
          <p:cNvSpPr txBox="1"/>
          <p:nvPr/>
        </p:nvSpPr>
        <p:spPr>
          <a:xfrm>
            <a:off x="5893583" y="2313509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Tham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lam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F31D9-F241-4E6E-B304-97836F4FAB79}"/>
              </a:ext>
            </a:extLst>
          </p:cNvPr>
          <p:cNvSpPr txBox="1"/>
          <p:nvPr/>
        </p:nvSpPr>
        <p:spPr>
          <a:xfrm>
            <a:off x="5924444" y="3040912"/>
            <a:ext cx="1715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Xảo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quyệt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54FFAF-9029-4AB6-B11E-4137EFDFE051}"/>
              </a:ext>
            </a:extLst>
          </p:cNvPr>
          <p:cNvSpPr txBox="1"/>
          <p:nvPr/>
        </p:nvSpPr>
        <p:spPr>
          <a:xfrm>
            <a:off x="5928916" y="3779133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Hung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dữ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6B6667-EC34-4B34-8BB6-0C1FCA187630}"/>
              </a:ext>
            </a:extLst>
          </p:cNvPr>
          <p:cNvSpPr txBox="1"/>
          <p:nvPr/>
        </p:nvSpPr>
        <p:spPr>
          <a:xfrm>
            <a:off x="5953019" y="4506536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Điều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độ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ôn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#9Slide03 AllRoundGothic" panose="020B0703020202020104" pitchFamily="34" charset="0"/>
              </a:rPr>
              <a:t>hòa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563" y="756690"/>
            <a:ext cx="762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Label the pictures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676" y="1513412"/>
            <a:ext cx="77547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500" b="1" dirty="0">
                <a:latin typeface="Comic Sans MS" pitchFamily="66" charset="0"/>
              </a:rPr>
              <a:t>dragon      B. wolf       C. hare     D. fox</a:t>
            </a:r>
          </a:p>
          <a:p>
            <a:r>
              <a:rPr lang="en-US" sz="2500" b="1" dirty="0">
                <a:latin typeface="Comic Sans MS" pitchFamily="66" charset="0"/>
              </a:rPr>
              <a:t>E. tortoise     F. lion       G. ogre     H. eagle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907" y="4114800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1________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9899" y="4107976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2________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7881" y="4085230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3________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0842" y="4085230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4________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5315" y="5903051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5________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6443" y="5942003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6________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2669" y="5948845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7________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4531" y="5909188"/>
            <a:ext cx="1972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8________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6557" y="4107976"/>
            <a:ext cx="10667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ogre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99093" y="4107976"/>
            <a:ext cx="12681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lion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8545" y="4069660"/>
            <a:ext cx="12681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dragon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66527" y="4085230"/>
            <a:ext cx="15035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tortoise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96369" y="5885036"/>
            <a:ext cx="15035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wolf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0001" y="5918554"/>
            <a:ext cx="12049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hare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35087" y="5912838"/>
            <a:ext cx="11776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eagle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75339" y="5900854"/>
            <a:ext cx="1511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fox</a:t>
            </a:r>
          </a:p>
        </p:txBody>
      </p:sp>
      <p:pic>
        <p:nvPicPr>
          <p:cNvPr id="2050" name="Picture 2" descr="https://s.sachmem.vn/public/images/TA8T1SHS/U6-L2-2-1-jczdmxpsegkovur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5" y="2590799"/>
            <a:ext cx="1804347" cy="14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8T1SHS/U6-L2-2-2-mnabwrofuphvdc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80" y="2586816"/>
            <a:ext cx="1972101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TA8T1SHS/U6-L2-2-3-sbtkrodacjhmgwl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076" y="2586816"/>
            <a:ext cx="1971076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TA8T1SHS/U6-L2-2-4-iajyowcmrkpdgut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53" y="2586816"/>
            <a:ext cx="1914272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sachmem.vn/public/images/TA8T1SHS/U6-L2-2-5-nesdhopcyitvjbg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7" y="4656010"/>
            <a:ext cx="1789422" cy="128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.sachmem.vn/public/images/TA8T1SHS/U6-L2-2-6-kfntvdlicepgwaz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29" y="4656010"/>
            <a:ext cx="1979819" cy="12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.sachmem.vn/public/images/TA8T1SHS/U6-L2-2-7-ufhdwasopgxymzq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39" y="4656010"/>
            <a:ext cx="1965778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.sachmem.vn/public/images/TA8T1SHS/U6-L2-2-8-pzxtumqvrkoadns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02" y="4656010"/>
            <a:ext cx="1878341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6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951967"/>
              </p:ext>
            </p:extLst>
          </p:nvPr>
        </p:nvGraphicFramePr>
        <p:xfrm>
          <a:off x="745509" y="3058160"/>
          <a:ext cx="82296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058" y="690642"/>
            <a:ext cx="762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Complete the table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935" y="1398528"/>
            <a:ext cx="66982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itchFamily="66" charset="0"/>
              </a:rPr>
              <a:t>cheerful       generous      greedy        mean</a:t>
            </a:r>
          </a:p>
          <a:p>
            <a:r>
              <a:rPr lang="en-US" sz="2500" dirty="0">
                <a:latin typeface="Comic Sans MS" pitchFamily="66" charset="0"/>
              </a:rPr>
              <a:t>evil               cunning        wicked         kind</a:t>
            </a:r>
          </a:p>
          <a:p>
            <a:r>
              <a:rPr lang="en-US" sz="2500" dirty="0">
                <a:latin typeface="Comic Sans MS" pitchFamily="66" charset="0"/>
              </a:rPr>
              <a:t>fierce          cruel            brave         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06762"/>
              </p:ext>
            </p:extLst>
          </p:nvPr>
        </p:nvGraphicFramePr>
        <p:xfrm>
          <a:off x="1547884" y="2673097"/>
          <a:ext cx="6096000" cy="368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8800" y="3299861"/>
            <a:ext cx="274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cheerful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generous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brave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3276600"/>
            <a:ext cx="297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cruel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mean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evil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greedy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wicked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fierce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cunning</a:t>
            </a:r>
          </a:p>
        </p:txBody>
      </p:sp>
    </p:spTree>
    <p:extLst>
      <p:ext uri="{BB962C8B-B14F-4D97-AF65-F5344CB8AC3E}">
        <p14:creationId xmlns:p14="http://schemas.microsoft.com/office/powerpoint/2010/main" val="22647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Lk Những Bản Nhạc Không Lời Vui Nhộn Dành Cho Bé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638800"/>
            <a:ext cx="787400" cy="787400"/>
          </a:xfrm>
          <a:prstGeom prst="rect">
            <a:avLst/>
          </a:prstGeom>
        </p:spPr>
      </p:pic>
      <p:pic>
        <p:nvPicPr>
          <p:cNvPr id="8" name="Picture 4" descr="Sly As A Fox Quotes. Quotes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717727"/>
            <a:ext cx="2366567" cy="38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0058" y="816114"/>
            <a:ext cx="762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omic Sans MS" pitchFamily="66" charset="0"/>
              </a:rPr>
              <a:t>Describe a character you like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33800" y="2414318"/>
            <a:ext cx="4419600" cy="1776681"/>
            <a:chOff x="3733800" y="2414318"/>
            <a:chExt cx="4419600" cy="1776681"/>
          </a:xfrm>
        </p:grpSpPr>
        <p:sp>
          <p:nvSpPr>
            <p:cNvPr id="11" name="Oval 10"/>
            <p:cNvSpPr/>
            <p:nvPr/>
          </p:nvSpPr>
          <p:spPr>
            <a:xfrm>
              <a:off x="3733800" y="2414318"/>
              <a:ext cx="4419600" cy="177668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9173" y="2767280"/>
              <a:ext cx="40984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omic Sans MS" pitchFamily="66" charset="0"/>
                </a:rPr>
                <a:t>What a cunning fox it 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3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530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058" y="742261"/>
            <a:ext cx="762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omic Sans MS" pitchFamily="66" charset="0"/>
              </a:rPr>
              <a:t>II. Pronunciation: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885645"/>
            <a:ext cx="8206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itchFamily="66" charset="0"/>
              </a:rPr>
              <a:t>1.What a colorful hat she is wearing!</a:t>
            </a:r>
          </a:p>
          <a:p>
            <a:r>
              <a:rPr lang="en-US" sz="3600" dirty="0">
                <a:latin typeface="Comic Sans MS" pitchFamily="66" charset="0"/>
              </a:rPr>
              <a:t>2.What a time we’ve had today!</a:t>
            </a:r>
          </a:p>
          <a:p>
            <a:r>
              <a:rPr lang="en-US" sz="3600" dirty="0">
                <a:latin typeface="Comic Sans MS" pitchFamily="66" charset="0"/>
              </a:rPr>
              <a:t>3.What beautiful eyes she has!</a:t>
            </a:r>
          </a:p>
          <a:p>
            <a:r>
              <a:rPr lang="en-US" sz="3600" dirty="0">
                <a:latin typeface="Comic Sans MS" pitchFamily="66" charset="0"/>
              </a:rPr>
              <a:t>4.What a nice day it is!</a:t>
            </a:r>
          </a:p>
          <a:p>
            <a:r>
              <a:rPr lang="en-US" sz="3600" dirty="0">
                <a:latin typeface="Comic Sans MS" pitchFamily="66" charset="0"/>
              </a:rPr>
              <a:t>5.What good news it is!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0058" y="1306657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FF"/>
                </a:solidFill>
                <a:latin typeface="Comic Sans MS" pitchFamily="66" charset="0"/>
              </a:rPr>
              <a:t>Listen and repeat</a:t>
            </a:r>
          </a:p>
        </p:txBody>
      </p:sp>
      <p:pic>
        <p:nvPicPr>
          <p:cNvPr id="14" name="42-track-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048" y="133633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724400"/>
            <a:ext cx="5866582" cy="16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8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0058" y="822849"/>
            <a:ext cx="762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omic Sans MS" pitchFamily="66" charset="0"/>
              </a:rPr>
              <a:t>II. Pronunciation: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147262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FF"/>
                </a:solidFill>
                <a:latin typeface="Comic Sans MS" pitchFamily="66" charset="0"/>
              </a:rPr>
              <a:t>Listen and repeat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428" y="2589818"/>
            <a:ext cx="1981200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224" r="87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676" y="2353584"/>
            <a:ext cx="2398107" cy="239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2" y="2651275"/>
            <a:ext cx="2203085" cy="2079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67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7440" y="2606799"/>
            <a:ext cx="1724324" cy="1971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3426" l="5714" r="94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0" y="2514600"/>
            <a:ext cx="1520019" cy="22505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428" y="4620825"/>
            <a:ext cx="1799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1.What a beautiful princess she is!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1824" y="4620825"/>
            <a:ext cx="1799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2.What brave knights they are!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8072" y="4623662"/>
            <a:ext cx="1799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3.What a big nose the wolf has!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1104" y="4645474"/>
            <a:ext cx="1663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4.What a fierce ogre it is!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0190" y="4641946"/>
            <a:ext cx="1646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5.What a handsome prince he is!</a:t>
            </a:r>
          </a:p>
        </p:txBody>
      </p:sp>
      <p:pic>
        <p:nvPicPr>
          <p:cNvPr id="10" name="43 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1623" y="1530735"/>
            <a:ext cx="651633" cy="6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561492"/>
              </p:ext>
            </p:extLst>
          </p:nvPr>
        </p:nvGraphicFramePr>
        <p:xfrm>
          <a:off x="1638300" y="2290011"/>
          <a:ext cx="6324600" cy="327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46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37551" y="2232492"/>
            <a:ext cx="2603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latin typeface="Comic Sans MS" panose="030F0702030302020204" pitchFamily="66" charset="0"/>
              </a:rPr>
              <a:t>F </a:t>
            </a:r>
            <a:r>
              <a:rPr lang="vi-VN" sz="3600" dirty="0">
                <a:latin typeface="Comic Sans MS" panose="030F0702030302020204" pitchFamily="66" charset="0"/>
              </a:rPr>
              <a:t> </a:t>
            </a:r>
            <a:r>
              <a:rPr lang="pt-BR" sz="3600" dirty="0">
                <a:latin typeface="Comic Sans MS" panose="030F0702030302020204" pitchFamily="66" charset="0"/>
              </a:rPr>
              <a:t>A I </a:t>
            </a:r>
            <a:r>
              <a:rPr lang="vi-VN" sz="3600" dirty="0">
                <a:latin typeface="Comic Sans MS" panose="030F0702030302020204" pitchFamily="66" charset="0"/>
              </a:rPr>
              <a:t> </a:t>
            </a:r>
            <a:r>
              <a:rPr lang="pt-BR" sz="3600" dirty="0">
                <a:latin typeface="Comic Sans MS" panose="030F0702030302020204" pitchFamily="66" charset="0"/>
              </a:rPr>
              <a:t>R </a:t>
            </a:r>
            <a:r>
              <a:rPr lang="vi-VN" sz="3600" dirty="0">
                <a:latin typeface="Comic Sans MS" panose="030F0702030302020204" pitchFamily="66" charset="0"/>
              </a:rPr>
              <a:t> </a:t>
            </a:r>
            <a:r>
              <a:rPr lang="pt-BR" sz="36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7459" y="2799394"/>
            <a:ext cx="3753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G  I  A N T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37551" y="3321051"/>
            <a:ext cx="3140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B  U D D  H A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9172" y="3882920"/>
            <a:ext cx="2106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E  V  I  L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9381" y="4425631"/>
            <a:ext cx="3736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E M  P  E  R O  R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8166" y="4977482"/>
            <a:ext cx="4336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 P R  I  N C  E  S S</a:t>
            </a:r>
            <a:endParaRPr lang="pt-BR" sz="3600" dirty="0">
              <a:latin typeface="Comic Sans MS" panose="030F0702030302020204" pitchFamily="66" charset="0"/>
            </a:endParaRPr>
          </a:p>
        </p:txBody>
      </p:sp>
      <p:sp>
        <p:nvSpPr>
          <p:cNvPr id="2" name="Oval 1">
            <a:hlinkClick r:id="rId3" action="ppaction://hlinksldjump"/>
          </p:cNvPr>
          <p:cNvSpPr/>
          <p:nvPr/>
        </p:nvSpPr>
        <p:spPr>
          <a:xfrm>
            <a:off x="914400" y="2362200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hlinkClick r:id="rId4" action="ppaction://hlinksldjump"/>
          </p:cNvPr>
          <p:cNvSpPr/>
          <p:nvPr/>
        </p:nvSpPr>
        <p:spPr>
          <a:xfrm>
            <a:off x="914400" y="2898792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hlinkClick r:id="rId5" action="ppaction://hlinksldjump"/>
          </p:cNvPr>
          <p:cNvSpPr/>
          <p:nvPr/>
        </p:nvSpPr>
        <p:spPr>
          <a:xfrm>
            <a:off x="914400" y="3435384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hlinkClick r:id="rId6" action="ppaction://hlinksldjump"/>
          </p:cNvPr>
          <p:cNvSpPr/>
          <p:nvPr/>
        </p:nvSpPr>
        <p:spPr>
          <a:xfrm>
            <a:off x="910632" y="4543880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hlinkClick r:id="rId7" action="ppaction://hlinksldjump"/>
          </p:cNvPr>
          <p:cNvSpPr/>
          <p:nvPr/>
        </p:nvSpPr>
        <p:spPr>
          <a:xfrm>
            <a:off x="900423" y="3979801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931406" y="5104733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37551" y="1700230"/>
            <a:ext cx="457200" cy="4475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685800" y="799203"/>
            <a:ext cx="7592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itchFamily="66" charset="0"/>
              </a:rPr>
              <a:t>Cross word</a:t>
            </a:r>
            <a:endParaRPr lang="en-US" sz="4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254507"/>
              </p:ext>
            </p:extLst>
          </p:nvPr>
        </p:nvGraphicFramePr>
        <p:xfrm>
          <a:off x="4803220" y="2303879"/>
          <a:ext cx="515568" cy="3271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521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2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2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2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vi-VN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39" y="2133600"/>
            <a:ext cx="5257800" cy="38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1430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What a beautiful _______!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5380148"/>
            <a:ext cx="1079473" cy="10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1430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How strong the_______ is!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4820504" cy="366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5380148"/>
            <a:ext cx="1079473" cy="10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3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1430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How kind the _______ is!</a:t>
            </a:r>
          </a:p>
        </p:txBody>
      </p:sp>
      <p:pic>
        <p:nvPicPr>
          <p:cNvPr id="5" name="Picture 4" descr="https://s.sachmem.vn/public/images/TA8T1SHS/U6-L2-1-2-nujtsoqebwklma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4969341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5380148"/>
            <a:ext cx="1079473" cy="10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7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1179897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What a wicked______!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1850886"/>
            <a:ext cx="4191000" cy="41910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5380148"/>
            <a:ext cx="1079473" cy="10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5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11430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How rich the _______ is!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4573544" cy="334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5380148"/>
            <a:ext cx="1079473" cy="10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0668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What a gorgeous ______!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77" y="1981200"/>
            <a:ext cx="578656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800" y="5380148"/>
            <a:ext cx="1079473" cy="10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8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37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0"/>
            <a:ext cx="9159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1908" y="2136338"/>
            <a:ext cx="7592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itchFamily="66" charset="0"/>
              </a:rPr>
              <a:t>UNIT 6. FOLK TALES</a:t>
            </a: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Comic Sans MS" pitchFamily="66" charset="0"/>
              </a:rPr>
              <a:t>Period 43. Lesson 2.</a:t>
            </a: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Comic Sans MS" pitchFamily="66" charset="0"/>
              </a:rPr>
              <a:t>A closer look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7585E-0CDE-4823-A502-DB0CD5FB3721}"/>
              </a:ext>
            </a:extLst>
          </p:cNvPr>
          <p:cNvSpPr txBox="1"/>
          <p:nvPr/>
        </p:nvSpPr>
        <p:spPr>
          <a:xfrm>
            <a:off x="1956643" y="1219200"/>
            <a:ext cx="5094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Tuesday, 14</a:t>
            </a:r>
            <a:r>
              <a:rPr lang="en-US" sz="3200" baseline="30000" dirty="0"/>
              <a:t>th</a:t>
            </a:r>
            <a:r>
              <a:rPr lang="en-US" sz="3200" dirty="0"/>
              <a:t> December 2021</a:t>
            </a:r>
          </a:p>
        </p:txBody>
      </p:sp>
    </p:spTree>
    <p:extLst>
      <p:ext uri="{BB962C8B-B14F-4D97-AF65-F5344CB8AC3E}">
        <p14:creationId xmlns:p14="http://schemas.microsoft.com/office/powerpoint/2010/main" val="23134550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96908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418</Words>
  <Application>Microsoft Office PowerPoint</Application>
  <PresentationFormat>On-screen Show (4:3)</PresentationFormat>
  <Paragraphs>119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#9Slide03 AllRoundGothic</vt:lpstr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 Thi Phuong Thuy</cp:lastModifiedBy>
  <cp:revision>24</cp:revision>
  <dcterms:created xsi:type="dcterms:W3CDTF">2019-11-25T08:18:28Z</dcterms:created>
  <dcterms:modified xsi:type="dcterms:W3CDTF">2022-12-08T03:44:34Z</dcterms:modified>
</cp:coreProperties>
</file>